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2" r:id="rId7"/>
    <p:sldId id="263" r:id="rId8"/>
    <p:sldId id="264" r:id="rId9"/>
    <p:sldId id="265" r:id="rId10"/>
  </p:sldIdLst>
  <p:sldSz cx="14630400" cy="8229600"/>
  <p:notesSz cx="8229600" cy="14630400"/>
  <p:embeddedFontLst>
    <p:embeddedFont>
      <p:font typeface="Helvetica" panose="020B0500000000000000" pitchFamily="34" charset="0"/>
      <p:regular r:id="rId12"/>
      <p:bold r:id="rId13"/>
      <p:italic r:id="rId14"/>
      <p:boldItalic r:id="rId15"/>
    </p:embeddedFont>
    <p:embeddedFont>
      <p:font typeface="Kamerik205 3" panose="020B0903030600020004" pitchFamily="34" charset="0"/>
      <p:regular r:id="rId16"/>
    </p:embeddedFont>
    <p:embeddedFont>
      <p:font typeface="Libre Baskerville" panose="02000000000000000000" pitchFamily="2" charset="0"/>
      <p:regular r:id="rId17"/>
      <p:bold r:id="rId18"/>
      <p:italic r:id="rId19"/>
      <p:boldItalic r:id="rId20"/>
    </p:embeddedFont>
    <p:embeddedFont>
      <p:font typeface="Open Sans" panose="020B0606030504020204" pitchFamily="34" charset="0"/>
      <p:regular r:id="rId21"/>
      <p:bold r:id="rId22"/>
      <p:italic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3C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805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2472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403CCF"/>
                </a:solidFill>
                <a:latin typeface="Helvetica" panose="020B0500000000000000" pitchFamily="34" charset="0"/>
                <a:ea typeface="Libre Baskerville" pitchFamily="34" charset="-122"/>
                <a:cs typeface="Libre Baskerville" pitchFamily="34" charset="-120"/>
              </a:rPr>
              <a:t>Website Funnel Analysis for October 2025</a:t>
            </a:r>
            <a:endParaRPr lang="en-US" sz="4450" dirty="0">
              <a:latin typeface="Helvetica" panose="020B0500000000000000" pitchFamily="34" charset="0"/>
            </a:endParaRPr>
          </a:p>
        </p:txBody>
      </p:sp>
      <p:sp>
        <p:nvSpPr>
          <p:cNvPr id="4" name="Text 1"/>
          <p:cNvSpPr/>
          <p:nvPr/>
        </p:nvSpPr>
        <p:spPr>
          <a:xfrm>
            <a:off x="793790" y="4282440"/>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9495A"/>
                </a:solidFill>
                <a:latin typeface="Open Sans" pitchFamily="34" charset="0"/>
                <a:ea typeface="Open Sans" pitchFamily="34" charset="-122"/>
                <a:cs typeface="Open Sans" pitchFamily="34" charset="-120"/>
              </a:rPr>
              <a:t>Comprehensive Data Analytics Project: Understanding User Journey and Conversion Performance</a:t>
            </a:r>
            <a:endParaRPr lang="en-US" sz="1750" dirty="0"/>
          </a:p>
        </p:txBody>
      </p:sp>
      <p:sp>
        <p:nvSpPr>
          <p:cNvPr id="5" name="Shape 2"/>
          <p:cNvSpPr/>
          <p:nvPr/>
        </p:nvSpPr>
        <p:spPr>
          <a:xfrm>
            <a:off x="793790" y="5271016"/>
            <a:ext cx="1706166" cy="426244"/>
          </a:xfrm>
          <a:prstGeom prst="roundRect">
            <a:avLst>
              <a:gd name="adj" fmla="val 6386"/>
            </a:avLst>
          </a:prstGeom>
          <a:solidFill>
            <a:srgbClr val="D7D6F5"/>
          </a:solidFill>
          <a:ln/>
        </p:spPr>
      </p:sp>
      <p:sp>
        <p:nvSpPr>
          <p:cNvPr id="6" name="Text 3"/>
          <p:cNvSpPr/>
          <p:nvPr/>
        </p:nvSpPr>
        <p:spPr>
          <a:xfrm>
            <a:off x="929878" y="5339001"/>
            <a:ext cx="1433989" cy="290274"/>
          </a:xfrm>
          <a:prstGeom prst="rect">
            <a:avLst/>
          </a:prstGeom>
          <a:noFill/>
          <a:ln/>
        </p:spPr>
        <p:txBody>
          <a:bodyPr wrap="none" lIns="0" tIns="0" rIns="0" bIns="0" rtlCol="0" anchor="t"/>
          <a:lstStyle/>
          <a:p>
            <a:pPr marL="0" indent="0" algn="l">
              <a:lnSpc>
                <a:spcPts val="2250"/>
              </a:lnSpc>
              <a:buNone/>
            </a:pPr>
            <a:r>
              <a:rPr lang="en-US" sz="1400" dirty="0">
                <a:solidFill>
                  <a:srgbClr val="49495A"/>
                </a:solidFill>
                <a:latin typeface="Open Sans" pitchFamily="34" charset="0"/>
                <a:ea typeface="Open Sans" pitchFamily="34" charset="-122"/>
                <a:cs typeface="Open Sans" pitchFamily="34" charset="-120"/>
              </a:rPr>
              <a:t>DATA ANALYTICS</a:t>
            </a:r>
            <a:endParaRPr lang="en-US" sz="1400" dirty="0"/>
          </a:p>
        </p:txBody>
      </p:sp>
      <p:sp>
        <p:nvSpPr>
          <p:cNvPr id="7" name="Shape 4"/>
          <p:cNvSpPr/>
          <p:nvPr/>
        </p:nvSpPr>
        <p:spPr>
          <a:xfrm>
            <a:off x="2613303" y="5263396"/>
            <a:ext cx="2381964" cy="441484"/>
          </a:xfrm>
          <a:prstGeom prst="roundRect">
            <a:avLst>
              <a:gd name="adj" fmla="val 6165"/>
            </a:avLst>
          </a:prstGeom>
          <a:noFill/>
          <a:ln w="7620">
            <a:solidFill>
              <a:srgbClr val="403CCF"/>
            </a:solidFill>
            <a:prstDash val="solid"/>
          </a:ln>
        </p:spPr>
      </p:sp>
      <p:sp>
        <p:nvSpPr>
          <p:cNvPr id="8" name="Text 5"/>
          <p:cNvSpPr/>
          <p:nvPr/>
        </p:nvSpPr>
        <p:spPr>
          <a:xfrm>
            <a:off x="2757011" y="5339001"/>
            <a:ext cx="2094548" cy="290274"/>
          </a:xfrm>
          <a:prstGeom prst="rect">
            <a:avLst/>
          </a:prstGeom>
          <a:noFill/>
          <a:ln/>
        </p:spPr>
        <p:txBody>
          <a:bodyPr wrap="none" lIns="0" tIns="0" rIns="0" bIns="0" rtlCol="0" anchor="t"/>
          <a:lstStyle/>
          <a:p>
            <a:pPr marL="0" indent="0" algn="l">
              <a:lnSpc>
                <a:spcPts val="2250"/>
              </a:lnSpc>
              <a:buNone/>
            </a:pPr>
            <a:r>
              <a:rPr lang="en-US" sz="1400" dirty="0">
                <a:solidFill>
                  <a:srgbClr val="403CCF"/>
                </a:solidFill>
                <a:latin typeface="Open Sans" pitchFamily="34" charset="0"/>
                <a:ea typeface="Open Sans" pitchFamily="34" charset="-122"/>
                <a:cs typeface="Open Sans" pitchFamily="34" charset="-120"/>
              </a:rPr>
              <a:t>BUSINESS INTELLIGENCE</a:t>
            </a:r>
            <a:endParaRPr lang="en-US" sz="1400" dirty="0"/>
          </a:p>
        </p:txBody>
      </p:sp>
      <p:sp>
        <p:nvSpPr>
          <p:cNvPr id="9" name="Text 5">
            <a:extLst>
              <a:ext uri="{FF2B5EF4-FFF2-40B4-BE49-F238E27FC236}">
                <a16:creationId xmlns:a16="http://schemas.microsoft.com/office/drawing/2014/main" id="{2B6A3B6F-0888-842C-D00A-E2DB81AFDE86}"/>
              </a:ext>
            </a:extLst>
          </p:cNvPr>
          <p:cNvSpPr/>
          <p:nvPr/>
        </p:nvSpPr>
        <p:spPr>
          <a:xfrm>
            <a:off x="168016" y="7922368"/>
            <a:ext cx="2195851" cy="307232"/>
          </a:xfrm>
          <a:prstGeom prst="rect">
            <a:avLst/>
          </a:prstGeom>
          <a:noFill/>
          <a:ln/>
        </p:spPr>
        <p:txBody>
          <a:bodyPr wrap="none" lIns="0" tIns="0" rIns="0" bIns="0" rtlCol="0" anchor="t"/>
          <a:lstStyle/>
          <a:p>
            <a:pPr marL="0" indent="0" algn="l">
              <a:lnSpc>
                <a:spcPts val="2250"/>
              </a:lnSpc>
              <a:buNone/>
            </a:pPr>
            <a:r>
              <a:rPr lang="en-US" sz="1400" dirty="0">
                <a:solidFill>
                  <a:srgbClr val="403CCF"/>
                </a:solidFill>
                <a:latin typeface="Open Sans" pitchFamily="34" charset="0"/>
                <a:ea typeface="Open Sans" pitchFamily="34" charset="-122"/>
                <a:cs typeface="Open Sans" pitchFamily="34" charset="-120"/>
              </a:rPr>
              <a:t>Developed By – Rohit Das</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1"/>
          <p:cNvSpPr/>
          <p:nvPr/>
        </p:nvSpPr>
        <p:spPr>
          <a:xfrm>
            <a:off x="793790" y="124646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Kamerik205 3" panose="020B0903030600020004" pitchFamily="34" charset="0"/>
                <a:ea typeface="Libre Baskerville" pitchFamily="34" charset="-122"/>
                <a:cs typeface="Libre Baskerville" pitchFamily="34" charset="-120"/>
              </a:rPr>
              <a:t>Introduction</a:t>
            </a:r>
            <a:endParaRPr lang="en-US" sz="4450" dirty="0">
              <a:latin typeface="Kamerik205 3" panose="020B0903030600020004" pitchFamily="34" charset="0"/>
            </a:endParaRPr>
          </a:p>
        </p:txBody>
      </p:sp>
      <p:sp>
        <p:nvSpPr>
          <p:cNvPr id="5" name="Text 2"/>
          <p:cNvSpPr/>
          <p:nvPr/>
        </p:nvSpPr>
        <p:spPr>
          <a:xfrm>
            <a:off x="9638943" y="2618184"/>
            <a:ext cx="4205168" cy="217741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6" name="Text 3"/>
          <p:cNvSpPr/>
          <p:nvPr/>
        </p:nvSpPr>
        <p:spPr>
          <a:xfrm>
            <a:off x="793791" y="2113954"/>
            <a:ext cx="7081479" cy="5116829"/>
          </a:xfrm>
          <a:prstGeom prst="rect">
            <a:avLst/>
          </a:prstGeom>
          <a:noFill/>
          <a:ln/>
        </p:spPr>
        <p:txBody>
          <a:bodyPr wrap="square" lIns="0" tIns="0" rIns="0" bIns="0" rtlCol="0" anchor="t"/>
          <a:lstStyle/>
          <a:p>
            <a:r>
              <a:rPr lang="en-US" dirty="0"/>
              <a:t>This presentation covers a website funnel analysis conducted for a digital-first electronics brand using website interaction data from October 2025. The purpose of the analysis is to understand how users move through key stages of the website funnel, from initial browsing to final purchase, and to evaluate conversion performance at each stage.</a:t>
            </a:r>
          </a:p>
          <a:p>
            <a:endParaRPr lang="en-US" dirty="0"/>
          </a:p>
          <a:p>
            <a:r>
              <a:rPr lang="en-US" dirty="0"/>
              <a:t>Using 21,663 website session records, the analysis examines user behavior across funnel stages, identifies major drop-off points, and measures key performance indicators such as conversion rates, revenue contribution, bounce rate, and session engagement. The study also reviews funnel performance across different channels, regions, and product categories.</a:t>
            </a:r>
          </a:p>
          <a:p>
            <a:endParaRPr lang="en-US" dirty="0"/>
          </a:p>
          <a:p>
            <a:r>
              <a:rPr lang="en-US" dirty="0"/>
              <a:t>The analysis was performed using Python for exploratory data analysis and Power BI for dashboard visualization, providing a clear and structured view of website performance. The insights from this analysis are intended to support data-driven decision-making and help identify areas for improving user experience and conversion efficiency.</a:t>
            </a:r>
          </a:p>
        </p:txBody>
      </p:sp>
      <p:sp>
        <p:nvSpPr>
          <p:cNvPr id="4" name="TextBox 3">
            <a:extLst>
              <a:ext uri="{FF2B5EF4-FFF2-40B4-BE49-F238E27FC236}">
                <a16:creationId xmlns:a16="http://schemas.microsoft.com/office/drawing/2014/main" id="{D8E51282-4936-C440-68F5-E396E9093621}"/>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01</a:t>
            </a:r>
          </a:p>
        </p:txBody>
      </p:sp>
      <p:pic>
        <p:nvPicPr>
          <p:cNvPr id="2" name="Image 0" descr="preencoded.png">
            <a:extLst>
              <a:ext uri="{FF2B5EF4-FFF2-40B4-BE49-F238E27FC236}">
                <a16:creationId xmlns:a16="http://schemas.microsoft.com/office/drawing/2014/main" id="{C0404601-C524-1A39-92B6-81B413AD10C9}"/>
              </a:ext>
            </a:extLst>
          </p:cNvPr>
          <p:cNvPicPr>
            <a:picLocks noChangeAspect="1"/>
          </p:cNvPicPr>
          <p:nvPr/>
        </p:nvPicPr>
        <p:blipFill>
          <a:blip r:embed="rId3">
            <a:alphaModFix amt="85000"/>
          </a:blip>
          <a:stretch>
            <a:fillRect/>
          </a:stretch>
        </p:blipFill>
        <p:spPr>
          <a:xfrm>
            <a:off x="8048830" y="2343864"/>
            <a:ext cx="6332392" cy="39197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1"/>
          <p:cNvSpPr/>
          <p:nvPr/>
        </p:nvSpPr>
        <p:spPr>
          <a:xfrm>
            <a:off x="690086" y="866834"/>
            <a:ext cx="8299966"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Kamerik205 3" panose="020B0903030600020004" pitchFamily="34" charset="0"/>
                <a:ea typeface="Libre Baskerville" pitchFamily="34" charset="-122"/>
                <a:cs typeface="Libre Baskerville" pitchFamily="34" charset="-120"/>
              </a:rPr>
              <a:t>Business Problem Statement</a:t>
            </a:r>
            <a:endParaRPr lang="en-US" sz="4450" dirty="0">
              <a:latin typeface="Kamerik205 3" panose="020B0903030600020004" pitchFamily="34" charset="0"/>
            </a:endParaRPr>
          </a:p>
        </p:txBody>
      </p:sp>
      <p:sp>
        <p:nvSpPr>
          <p:cNvPr id="4" name="Shape 2"/>
          <p:cNvSpPr/>
          <p:nvPr/>
        </p:nvSpPr>
        <p:spPr>
          <a:xfrm>
            <a:off x="517029" y="2087914"/>
            <a:ext cx="6571417" cy="4632085"/>
          </a:xfrm>
          <a:prstGeom prst="roundRect">
            <a:avLst>
              <a:gd name="adj" fmla="val 781"/>
            </a:avLst>
          </a:prstGeom>
          <a:solidFill>
            <a:srgbClr val="403CCF"/>
          </a:solidFill>
          <a:ln/>
        </p:spPr>
      </p:sp>
      <p:sp>
        <p:nvSpPr>
          <p:cNvPr id="5" name="Text 3"/>
          <p:cNvSpPr/>
          <p:nvPr/>
        </p:nvSpPr>
        <p:spPr>
          <a:xfrm>
            <a:off x="630435" y="2397449"/>
            <a:ext cx="3402330" cy="425291"/>
          </a:xfrm>
          <a:prstGeom prst="rect">
            <a:avLst/>
          </a:prstGeom>
          <a:noFill/>
          <a:ln/>
        </p:spPr>
        <p:txBody>
          <a:bodyPr wrap="none" lIns="0" tIns="0" rIns="0" bIns="0" rtlCol="0" anchor="t"/>
          <a:lstStyle/>
          <a:p>
            <a:pPr marL="0" indent="0" algn="l">
              <a:lnSpc>
                <a:spcPts val="3300"/>
              </a:lnSpc>
              <a:buNone/>
            </a:pPr>
            <a:r>
              <a:rPr lang="en-US" sz="2000" dirty="0">
                <a:solidFill>
                  <a:srgbClr val="FFFFFF"/>
                </a:solidFill>
                <a:latin typeface="Libre Baskerville" pitchFamily="34" charset="0"/>
                <a:ea typeface="Libre Baskerville" pitchFamily="34" charset="-122"/>
                <a:cs typeface="Libre Baskerville" pitchFamily="34" charset="-120"/>
              </a:rPr>
              <a:t>The Challenge</a:t>
            </a:r>
            <a:endParaRPr lang="en-US" sz="2000" dirty="0"/>
          </a:p>
        </p:txBody>
      </p:sp>
      <p:sp>
        <p:nvSpPr>
          <p:cNvPr id="6" name="Text 4"/>
          <p:cNvSpPr/>
          <p:nvPr/>
        </p:nvSpPr>
        <p:spPr>
          <a:xfrm>
            <a:off x="630435" y="3012236"/>
            <a:ext cx="6344604" cy="2869638"/>
          </a:xfrm>
          <a:prstGeom prst="rect">
            <a:avLst/>
          </a:prstGeom>
          <a:noFill/>
          <a:ln/>
        </p:spPr>
        <p:txBody>
          <a:bodyPr wrap="square" lIns="0" tIns="0" rIns="0" bIns="0" rtlCol="0" anchor="t"/>
          <a:lstStyle/>
          <a:p>
            <a:pPr algn="just">
              <a:lnSpc>
                <a:spcPts val="2850"/>
              </a:lnSpc>
            </a:pPr>
            <a:r>
              <a:rPr lang="en-US" sz="1600" dirty="0">
                <a:solidFill>
                  <a:srgbClr val="FFFFFF"/>
                </a:solidFill>
                <a:latin typeface="Open Sans" pitchFamily="34" charset="0"/>
                <a:ea typeface="Open Sans" pitchFamily="34" charset="-122"/>
                <a:cs typeface="Open Sans" pitchFamily="34" charset="-120"/>
              </a:rPr>
              <a:t>Understanding how users move through the website funnel and where they drop off is important for improving conversions and revenue. Although the website receives consistent traffic, there is limited clarity on how users behave across key funnel stages, from browsing to purchase.</a:t>
            </a:r>
            <a:endParaRPr lang="en-US" sz="1600" dirty="0"/>
          </a:p>
        </p:txBody>
      </p:sp>
      <p:sp>
        <p:nvSpPr>
          <p:cNvPr id="7" name="Text 5"/>
          <p:cNvSpPr/>
          <p:nvPr/>
        </p:nvSpPr>
        <p:spPr>
          <a:xfrm>
            <a:off x="7599520" y="2397449"/>
            <a:ext cx="2970014" cy="354330"/>
          </a:xfrm>
          <a:prstGeom prst="rect">
            <a:avLst/>
          </a:prstGeom>
          <a:noFill/>
          <a:ln/>
        </p:spPr>
        <p:txBody>
          <a:bodyPr wrap="none" lIns="0" tIns="0" rIns="0" bIns="0" rtlCol="0" anchor="t"/>
          <a:lstStyle/>
          <a:p>
            <a:pPr marL="0" indent="0" algn="l">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Core Business Issues</a:t>
            </a:r>
            <a:endParaRPr lang="en-US" sz="2200" dirty="0"/>
          </a:p>
        </p:txBody>
      </p:sp>
      <p:sp>
        <p:nvSpPr>
          <p:cNvPr id="8" name="Text 6"/>
          <p:cNvSpPr/>
          <p:nvPr/>
        </p:nvSpPr>
        <p:spPr>
          <a:xfrm>
            <a:off x="7436165" y="2901746"/>
            <a:ext cx="6571417" cy="2729545"/>
          </a:xfrm>
          <a:prstGeom prst="rect">
            <a:avLst/>
          </a:prstGeom>
          <a:noFill/>
          <a:ln/>
        </p:spPr>
        <p:txBody>
          <a:bodyPr wrap="square" lIns="0" tIns="0" rIns="0" bIns="0" rtlCol="0" anchor="t"/>
          <a:lstStyle/>
          <a:p>
            <a:pPr marL="342900" indent="-342900">
              <a:lnSpc>
                <a:spcPts val="2850"/>
              </a:lnSpc>
              <a:buSzPct val="100000"/>
              <a:buChar char="•"/>
            </a:pPr>
            <a:r>
              <a:rPr lang="en-US" sz="1600" dirty="0">
                <a:solidFill>
                  <a:srgbClr val="49495A"/>
                </a:solidFill>
                <a:latin typeface="Open Sans" pitchFamily="34" charset="0"/>
                <a:ea typeface="Open Sans" pitchFamily="34" charset="-122"/>
                <a:cs typeface="Open Sans" pitchFamily="34" charset="-120"/>
              </a:rPr>
              <a:t>Conversion drop-offs at key funnel stages are not clearly measured </a:t>
            </a:r>
          </a:p>
          <a:p>
            <a:pPr marL="342900" indent="-342900">
              <a:lnSpc>
                <a:spcPts val="2850"/>
              </a:lnSpc>
              <a:buSzPct val="100000"/>
              <a:buChar char="•"/>
            </a:pPr>
            <a:r>
              <a:rPr lang="en-US" sz="1600" dirty="0">
                <a:solidFill>
                  <a:srgbClr val="49495A"/>
                </a:solidFill>
                <a:latin typeface="Open Sans" pitchFamily="34" charset="0"/>
                <a:ea typeface="Open Sans" pitchFamily="34" charset="-122"/>
                <a:cs typeface="Open Sans" pitchFamily="34" charset="-120"/>
              </a:rPr>
              <a:t>Limited visibility into session-level user journeys and funnel progression</a:t>
            </a:r>
            <a:endParaRPr lang="en-US" sz="1600" dirty="0"/>
          </a:p>
          <a:p>
            <a:pPr marL="342900" indent="-342900">
              <a:lnSpc>
                <a:spcPts val="2850"/>
              </a:lnSpc>
              <a:buSzPct val="100000"/>
              <a:buChar char="•"/>
            </a:pPr>
            <a:r>
              <a:rPr lang="en-US" sz="1600" dirty="0">
                <a:solidFill>
                  <a:srgbClr val="49495A"/>
                </a:solidFill>
                <a:latin typeface="Open Sans" pitchFamily="34" charset="0"/>
                <a:ea typeface="Open Sans" pitchFamily="34" charset="-122"/>
                <a:cs typeface="Open Sans" pitchFamily="34" charset="-120"/>
              </a:rPr>
              <a:t>Difficulty identifying which stages contribute most to lost conversions</a:t>
            </a:r>
          </a:p>
          <a:p>
            <a:pPr marL="342900" indent="-342900">
              <a:lnSpc>
                <a:spcPts val="2850"/>
              </a:lnSpc>
              <a:buSzPct val="100000"/>
              <a:buChar char="•"/>
            </a:pPr>
            <a:r>
              <a:rPr lang="en-US" sz="1600" dirty="0">
                <a:solidFill>
                  <a:srgbClr val="49495A"/>
                </a:solidFill>
                <a:latin typeface="Open Sans" pitchFamily="34" charset="0"/>
                <a:ea typeface="Open Sans" pitchFamily="34" charset="-122"/>
                <a:cs typeface="Open Sans" pitchFamily="34" charset="-120"/>
              </a:rPr>
              <a:t>Lack of a clear, data-driven view to support optimization decisions</a:t>
            </a:r>
          </a:p>
          <a:p>
            <a:pPr marL="342900" indent="-342900">
              <a:lnSpc>
                <a:spcPts val="2850"/>
              </a:lnSpc>
              <a:buSzPct val="100000"/>
              <a:buChar char="•"/>
            </a:pPr>
            <a:endParaRPr lang="en-US" sz="1750" dirty="0"/>
          </a:p>
        </p:txBody>
      </p:sp>
      <p:sp>
        <p:nvSpPr>
          <p:cNvPr id="9" name="Text 7"/>
          <p:cNvSpPr/>
          <p:nvPr/>
        </p:nvSpPr>
        <p:spPr>
          <a:xfrm>
            <a:off x="7599520" y="5638256"/>
            <a:ext cx="6513851" cy="1088708"/>
          </a:xfrm>
          <a:prstGeom prst="rect">
            <a:avLst/>
          </a:prstGeom>
          <a:noFill/>
          <a:ln/>
        </p:spPr>
        <p:txBody>
          <a:bodyPr wrap="square" lIns="0" tIns="0" rIns="0" bIns="0" rtlCol="0" anchor="t"/>
          <a:lstStyle/>
          <a:p>
            <a:pPr>
              <a:lnSpc>
                <a:spcPts val="2850"/>
              </a:lnSpc>
            </a:pPr>
            <a:r>
              <a:rPr lang="en-US" sz="1600" dirty="0">
                <a:solidFill>
                  <a:srgbClr val="49495A"/>
                </a:solidFill>
                <a:latin typeface="Open Sans" pitchFamily="34" charset="0"/>
                <a:ea typeface="Open Sans" pitchFamily="34" charset="-122"/>
                <a:cs typeface="Open Sans" pitchFamily="34" charset="-120"/>
              </a:rPr>
              <a:t>This analysis focuses on identifying funnel performance gaps and providing clear insights to support better conversion and business decisions.</a:t>
            </a:r>
            <a:endParaRPr lang="en-US" sz="1600" dirty="0"/>
          </a:p>
        </p:txBody>
      </p:sp>
      <p:sp>
        <p:nvSpPr>
          <p:cNvPr id="10" name="TextBox 9">
            <a:extLst>
              <a:ext uri="{FF2B5EF4-FFF2-40B4-BE49-F238E27FC236}">
                <a16:creationId xmlns:a16="http://schemas.microsoft.com/office/drawing/2014/main" id="{040469F0-D768-BB52-B5CB-7C4666588139}"/>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1"/>
          <p:cNvSpPr/>
          <p:nvPr/>
        </p:nvSpPr>
        <p:spPr>
          <a:xfrm>
            <a:off x="763310" y="858458"/>
            <a:ext cx="6836688" cy="708779"/>
          </a:xfrm>
          <a:prstGeom prst="rect">
            <a:avLst/>
          </a:prstGeom>
          <a:noFill/>
          <a:ln/>
        </p:spPr>
        <p:txBody>
          <a:bodyPr wrap="none" lIns="0" tIns="0" rIns="0" bIns="0" rtlCol="0" anchor="t"/>
          <a:lstStyle/>
          <a:p>
            <a:pPr marL="0" indent="0" algn="l">
              <a:lnSpc>
                <a:spcPts val="5550"/>
              </a:lnSpc>
              <a:buNone/>
            </a:pPr>
            <a:r>
              <a:rPr lang="en-US" sz="4450" dirty="0">
                <a:solidFill>
                  <a:srgbClr val="403CCF"/>
                </a:solidFill>
                <a:latin typeface="Kamerik205 3" panose="020B0903030600020004" pitchFamily="34" charset="0"/>
                <a:ea typeface="Libre Baskerville" pitchFamily="34" charset="-122"/>
                <a:cs typeface="Libre Baskerville" pitchFamily="34" charset="-120"/>
              </a:rPr>
              <a:t>Key Business Questions</a:t>
            </a:r>
            <a:endParaRPr lang="en-US" sz="4450" dirty="0">
              <a:latin typeface="Kamerik205 3" panose="020B0903030600020004" pitchFamily="34" charset="0"/>
            </a:endParaRPr>
          </a:p>
        </p:txBody>
      </p:sp>
      <p:sp>
        <p:nvSpPr>
          <p:cNvPr id="4" name="Shape 2"/>
          <p:cNvSpPr/>
          <p:nvPr/>
        </p:nvSpPr>
        <p:spPr>
          <a:xfrm>
            <a:off x="793790" y="2690574"/>
            <a:ext cx="6407944" cy="2093714"/>
          </a:xfrm>
          <a:prstGeom prst="roundRect">
            <a:avLst>
              <a:gd name="adj" fmla="val 6988"/>
            </a:avLst>
          </a:prstGeom>
          <a:solidFill>
            <a:srgbClr val="FBFAFF"/>
          </a:solidFill>
          <a:ln w="30480">
            <a:solidFill>
              <a:srgbClr val="D0CED9"/>
            </a:solidFill>
            <a:prstDash val="solid"/>
          </a:ln>
        </p:spPr>
        <p:txBody>
          <a:bodyPr/>
          <a:lstStyle/>
          <a:p>
            <a:endParaRPr lang="en-IN" dirty="0"/>
          </a:p>
        </p:txBody>
      </p:sp>
      <p:pic>
        <p:nvPicPr>
          <p:cNvPr id="5" name="Image 0" descr="preencoded.png"/>
          <p:cNvPicPr>
            <a:picLocks noChangeAspect="1"/>
          </p:cNvPicPr>
          <p:nvPr/>
        </p:nvPicPr>
        <p:blipFill>
          <a:blip r:embed="rId3"/>
          <a:stretch>
            <a:fillRect/>
          </a:stretch>
        </p:blipFill>
        <p:spPr>
          <a:xfrm>
            <a:off x="763310" y="2690574"/>
            <a:ext cx="121920" cy="2093714"/>
          </a:xfrm>
          <a:prstGeom prst="rect">
            <a:avLst/>
          </a:prstGeom>
        </p:spPr>
      </p:pic>
      <p:sp>
        <p:nvSpPr>
          <p:cNvPr id="6" name="Text 3"/>
          <p:cNvSpPr/>
          <p:nvPr/>
        </p:nvSpPr>
        <p:spPr>
          <a:xfrm>
            <a:off x="1142524" y="2947868"/>
            <a:ext cx="3641884"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Helvetica" panose="020B0500000000000000" pitchFamily="34" charset="0"/>
                <a:ea typeface="Libre Baskerville" pitchFamily="34" charset="-122"/>
                <a:cs typeface="Libre Baskerville" pitchFamily="34" charset="-120"/>
              </a:rPr>
              <a:t>Funnel Performance</a:t>
            </a:r>
            <a:endParaRPr lang="en-US" sz="2200" dirty="0">
              <a:latin typeface="Helvetica" panose="020B0500000000000000" pitchFamily="34" charset="0"/>
            </a:endParaRPr>
          </a:p>
        </p:txBody>
      </p:sp>
      <p:sp>
        <p:nvSpPr>
          <p:cNvPr id="7" name="Text 4"/>
          <p:cNvSpPr/>
          <p:nvPr/>
        </p:nvSpPr>
        <p:spPr>
          <a:xfrm>
            <a:off x="1142524" y="3438287"/>
            <a:ext cx="5801916" cy="1088708"/>
          </a:xfrm>
          <a:prstGeom prst="rect">
            <a:avLst/>
          </a:prstGeom>
          <a:noFill/>
          <a:ln/>
        </p:spPr>
        <p:txBody>
          <a:bodyPr wrap="square" lIns="0" tIns="0" rIns="0" bIns="0" rtlCol="0" anchor="t"/>
          <a:lstStyle/>
          <a:p>
            <a:pPr>
              <a:lnSpc>
                <a:spcPts val="2850"/>
              </a:lnSpc>
            </a:pPr>
            <a:r>
              <a:rPr lang="en-US" sz="1750" dirty="0">
                <a:solidFill>
                  <a:srgbClr val="49495A"/>
                </a:solidFill>
                <a:latin typeface="Open Sans" pitchFamily="34" charset="0"/>
                <a:ea typeface="Open Sans" pitchFamily="34" charset="-122"/>
                <a:cs typeface="Open Sans" pitchFamily="34" charset="-120"/>
              </a:rPr>
              <a:t>How many users progress through each funnel stage from Browse to Purchase, and what is the overall conversion rate?</a:t>
            </a:r>
            <a:endParaRPr lang="en-US" sz="1750" dirty="0"/>
          </a:p>
        </p:txBody>
      </p:sp>
      <p:sp>
        <p:nvSpPr>
          <p:cNvPr id="8" name="Shape 5"/>
          <p:cNvSpPr/>
          <p:nvPr/>
        </p:nvSpPr>
        <p:spPr>
          <a:xfrm>
            <a:off x="7428548" y="2690574"/>
            <a:ext cx="6408063" cy="2093714"/>
          </a:xfrm>
          <a:prstGeom prst="roundRect">
            <a:avLst>
              <a:gd name="adj" fmla="val 6988"/>
            </a:avLst>
          </a:prstGeom>
          <a:solidFill>
            <a:srgbClr val="FBFAFF"/>
          </a:solidFill>
          <a:ln w="30480">
            <a:solidFill>
              <a:srgbClr val="D0CED9"/>
            </a:solidFill>
            <a:prstDash val="solid"/>
          </a:ln>
        </p:spPr>
        <p:txBody>
          <a:bodyPr/>
          <a:lstStyle/>
          <a:p>
            <a:endParaRPr lang="en-IN" dirty="0"/>
          </a:p>
        </p:txBody>
      </p:sp>
      <p:pic>
        <p:nvPicPr>
          <p:cNvPr id="9" name="Image 1" descr="preencoded.png"/>
          <p:cNvPicPr>
            <a:picLocks noChangeAspect="1"/>
          </p:cNvPicPr>
          <p:nvPr/>
        </p:nvPicPr>
        <p:blipFill>
          <a:blip r:embed="rId3"/>
          <a:stretch>
            <a:fillRect/>
          </a:stretch>
        </p:blipFill>
        <p:spPr>
          <a:xfrm>
            <a:off x="7398067" y="2690574"/>
            <a:ext cx="121920" cy="2093714"/>
          </a:xfrm>
          <a:prstGeom prst="rect">
            <a:avLst/>
          </a:prstGeom>
        </p:spPr>
      </p:pic>
      <p:sp>
        <p:nvSpPr>
          <p:cNvPr id="10" name="Text 6"/>
          <p:cNvSpPr/>
          <p:nvPr/>
        </p:nvSpPr>
        <p:spPr>
          <a:xfrm>
            <a:off x="7777282" y="29478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Helvetica" panose="020B0500000000000000" pitchFamily="34" charset="0"/>
                <a:ea typeface="Libre Baskerville" pitchFamily="34" charset="-122"/>
                <a:cs typeface="Libre Baskerville" pitchFamily="34" charset="-120"/>
              </a:rPr>
              <a:t>Drop-off Analysis</a:t>
            </a:r>
            <a:endParaRPr lang="en-US" sz="2200" dirty="0">
              <a:latin typeface="Helvetica" panose="020B0500000000000000" pitchFamily="34" charset="0"/>
            </a:endParaRPr>
          </a:p>
        </p:txBody>
      </p:sp>
      <p:sp>
        <p:nvSpPr>
          <p:cNvPr id="11" name="Text 7"/>
          <p:cNvSpPr/>
          <p:nvPr/>
        </p:nvSpPr>
        <p:spPr>
          <a:xfrm>
            <a:off x="7777282" y="3438287"/>
            <a:ext cx="5802035" cy="725805"/>
          </a:xfrm>
          <a:prstGeom prst="rect">
            <a:avLst/>
          </a:prstGeom>
          <a:noFill/>
          <a:ln/>
        </p:spPr>
        <p:txBody>
          <a:bodyPr wrap="square" lIns="0" tIns="0" rIns="0" bIns="0" rtlCol="0" anchor="t"/>
          <a:lstStyle/>
          <a:p>
            <a:pPr>
              <a:lnSpc>
                <a:spcPts val="2850"/>
              </a:lnSpc>
            </a:pPr>
            <a:r>
              <a:rPr lang="en-US" sz="1750" dirty="0">
                <a:solidFill>
                  <a:srgbClr val="49495A"/>
                </a:solidFill>
                <a:latin typeface="Open Sans" pitchFamily="34" charset="0"/>
                <a:ea typeface="Open Sans" pitchFamily="34" charset="-122"/>
                <a:cs typeface="Open Sans" pitchFamily="34" charset="-120"/>
              </a:rPr>
              <a:t>At which funnel stages do users drop off the most, and where are the biggest conversion losses?</a:t>
            </a:r>
            <a:endParaRPr lang="en-US" sz="1750" dirty="0"/>
          </a:p>
        </p:txBody>
      </p:sp>
      <p:sp>
        <p:nvSpPr>
          <p:cNvPr id="12" name="Shape 8"/>
          <p:cNvSpPr/>
          <p:nvPr/>
        </p:nvSpPr>
        <p:spPr>
          <a:xfrm>
            <a:off x="793790" y="5011103"/>
            <a:ext cx="6407944" cy="2093714"/>
          </a:xfrm>
          <a:prstGeom prst="roundRect">
            <a:avLst>
              <a:gd name="adj" fmla="val 6988"/>
            </a:avLst>
          </a:prstGeom>
          <a:solidFill>
            <a:srgbClr val="FBFAFF"/>
          </a:solidFill>
          <a:ln w="30480">
            <a:solidFill>
              <a:srgbClr val="D0CED9"/>
            </a:solidFill>
            <a:prstDash val="solid"/>
          </a:ln>
        </p:spPr>
      </p:sp>
      <p:pic>
        <p:nvPicPr>
          <p:cNvPr id="13" name="Image 2" descr="preencoded.png"/>
          <p:cNvPicPr>
            <a:picLocks noChangeAspect="1"/>
          </p:cNvPicPr>
          <p:nvPr/>
        </p:nvPicPr>
        <p:blipFill>
          <a:blip r:embed="rId3"/>
          <a:stretch>
            <a:fillRect/>
          </a:stretch>
        </p:blipFill>
        <p:spPr>
          <a:xfrm>
            <a:off x="763310" y="5011103"/>
            <a:ext cx="121920" cy="2093714"/>
          </a:xfrm>
          <a:prstGeom prst="rect">
            <a:avLst/>
          </a:prstGeom>
        </p:spPr>
      </p:pic>
      <p:sp>
        <p:nvSpPr>
          <p:cNvPr id="14" name="Text 9"/>
          <p:cNvSpPr/>
          <p:nvPr/>
        </p:nvSpPr>
        <p:spPr>
          <a:xfrm>
            <a:off x="1142524" y="526839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Helvetica" panose="020B0500000000000000" pitchFamily="34" charset="0"/>
              </a:rPr>
              <a:t>Revenue Impact</a:t>
            </a:r>
            <a:endParaRPr lang="en-US" sz="2200" dirty="0">
              <a:latin typeface="Helvetica" panose="020B0500000000000000" pitchFamily="34" charset="0"/>
            </a:endParaRPr>
          </a:p>
        </p:txBody>
      </p:sp>
      <p:sp>
        <p:nvSpPr>
          <p:cNvPr id="15" name="Text 10"/>
          <p:cNvSpPr/>
          <p:nvPr/>
        </p:nvSpPr>
        <p:spPr>
          <a:xfrm>
            <a:off x="1142524" y="5758815"/>
            <a:ext cx="5801916" cy="1088708"/>
          </a:xfrm>
          <a:prstGeom prst="rect">
            <a:avLst/>
          </a:prstGeom>
          <a:noFill/>
          <a:ln/>
        </p:spPr>
        <p:txBody>
          <a:bodyPr wrap="square" lIns="0" tIns="0" rIns="0" bIns="0" rtlCol="0" anchor="t"/>
          <a:lstStyle/>
          <a:p>
            <a:pPr>
              <a:lnSpc>
                <a:spcPts val="2850"/>
              </a:lnSpc>
            </a:pPr>
            <a:r>
              <a:rPr lang="en-US" sz="1750" dirty="0">
                <a:solidFill>
                  <a:srgbClr val="49495A"/>
                </a:solidFill>
                <a:latin typeface="Open Sans" pitchFamily="34" charset="0"/>
                <a:ea typeface="Open Sans" pitchFamily="34" charset="-122"/>
                <a:cs typeface="Open Sans" pitchFamily="34" charset="-120"/>
              </a:rPr>
              <a:t>How much revenue is generated at each funnel stage, and what is the average order value from completed purchases?</a:t>
            </a:r>
            <a:endParaRPr lang="en-US" sz="1750" dirty="0"/>
          </a:p>
        </p:txBody>
      </p:sp>
      <p:sp>
        <p:nvSpPr>
          <p:cNvPr id="16" name="Shape 11"/>
          <p:cNvSpPr/>
          <p:nvPr/>
        </p:nvSpPr>
        <p:spPr>
          <a:xfrm>
            <a:off x="7428548" y="5011103"/>
            <a:ext cx="6408063" cy="2093714"/>
          </a:xfrm>
          <a:prstGeom prst="roundRect">
            <a:avLst>
              <a:gd name="adj" fmla="val 6988"/>
            </a:avLst>
          </a:prstGeom>
          <a:solidFill>
            <a:srgbClr val="FBFAFF"/>
          </a:solidFill>
          <a:ln w="30480">
            <a:solidFill>
              <a:srgbClr val="D0CED9"/>
            </a:solidFill>
            <a:prstDash val="solid"/>
          </a:ln>
        </p:spPr>
      </p:sp>
      <p:pic>
        <p:nvPicPr>
          <p:cNvPr id="17" name="Image 3" descr="preencoded.png"/>
          <p:cNvPicPr>
            <a:picLocks noChangeAspect="1"/>
          </p:cNvPicPr>
          <p:nvPr/>
        </p:nvPicPr>
        <p:blipFill>
          <a:blip r:embed="rId3"/>
          <a:stretch>
            <a:fillRect/>
          </a:stretch>
        </p:blipFill>
        <p:spPr>
          <a:xfrm>
            <a:off x="7398067" y="5011103"/>
            <a:ext cx="121920" cy="2093714"/>
          </a:xfrm>
          <a:prstGeom prst="rect">
            <a:avLst/>
          </a:prstGeom>
        </p:spPr>
      </p:pic>
      <p:sp>
        <p:nvSpPr>
          <p:cNvPr id="18" name="Text 12"/>
          <p:cNvSpPr/>
          <p:nvPr/>
        </p:nvSpPr>
        <p:spPr>
          <a:xfrm>
            <a:off x="7777282" y="5268397"/>
            <a:ext cx="3383756" cy="3543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Helvetica" panose="020B0500000000000000" pitchFamily="34" charset="0"/>
                <a:ea typeface="Libre Baskerville" pitchFamily="34" charset="-122"/>
                <a:cs typeface="Libre Baskerville" pitchFamily="34" charset="-120"/>
              </a:rPr>
              <a:t>Optimization Priorities</a:t>
            </a:r>
            <a:endParaRPr lang="en-US" sz="2200" dirty="0">
              <a:latin typeface="Helvetica" panose="020B0500000000000000" pitchFamily="34" charset="0"/>
            </a:endParaRPr>
          </a:p>
        </p:txBody>
      </p:sp>
      <p:sp>
        <p:nvSpPr>
          <p:cNvPr id="19" name="Text 13"/>
          <p:cNvSpPr/>
          <p:nvPr/>
        </p:nvSpPr>
        <p:spPr>
          <a:xfrm>
            <a:off x="7777282" y="5758815"/>
            <a:ext cx="5802035" cy="725805"/>
          </a:xfrm>
          <a:prstGeom prst="rect">
            <a:avLst/>
          </a:prstGeom>
          <a:noFill/>
          <a:ln/>
        </p:spPr>
        <p:txBody>
          <a:bodyPr wrap="square" lIns="0" tIns="0" rIns="0" bIns="0" rtlCol="0" anchor="t"/>
          <a:lstStyle/>
          <a:p>
            <a:pPr>
              <a:lnSpc>
                <a:spcPts val="2850"/>
              </a:lnSpc>
            </a:pPr>
            <a:r>
              <a:rPr lang="en-US" sz="1750" dirty="0">
                <a:solidFill>
                  <a:srgbClr val="49495A"/>
                </a:solidFill>
                <a:latin typeface="Open Sans" pitchFamily="34" charset="0"/>
                <a:ea typeface="Open Sans" pitchFamily="34" charset="-122"/>
                <a:cs typeface="Open Sans" pitchFamily="34" charset="-120"/>
              </a:rPr>
              <a:t>Which funnel stages need immediate improvement to increase conversions and overall revenue?</a:t>
            </a:r>
            <a:endParaRPr lang="en-US" sz="1750" dirty="0"/>
          </a:p>
        </p:txBody>
      </p:sp>
      <p:sp>
        <p:nvSpPr>
          <p:cNvPr id="20" name="TextBox 19">
            <a:extLst>
              <a:ext uri="{FF2B5EF4-FFF2-40B4-BE49-F238E27FC236}">
                <a16:creationId xmlns:a16="http://schemas.microsoft.com/office/drawing/2014/main" id="{37EA8EE3-7CF8-0D32-8E53-76FB582F8A2A}"/>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1"/>
          <p:cNvSpPr/>
          <p:nvPr/>
        </p:nvSpPr>
        <p:spPr>
          <a:xfrm>
            <a:off x="718066" y="968990"/>
            <a:ext cx="6787039" cy="641152"/>
          </a:xfrm>
          <a:prstGeom prst="rect">
            <a:avLst/>
          </a:prstGeom>
          <a:noFill/>
          <a:ln/>
        </p:spPr>
        <p:txBody>
          <a:bodyPr wrap="none" lIns="0" tIns="0" rIns="0" bIns="0" rtlCol="0" anchor="t"/>
          <a:lstStyle/>
          <a:p>
            <a:pPr marL="0" indent="0" algn="l">
              <a:lnSpc>
                <a:spcPts val="5000"/>
              </a:lnSpc>
              <a:buNone/>
            </a:pPr>
            <a:r>
              <a:rPr lang="en-US" sz="4000" dirty="0">
                <a:solidFill>
                  <a:srgbClr val="403CCF"/>
                </a:solidFill>
                <a:latin typeface="Kamerik205 3" panose="020B0903030600020004" pitchFamily="34" charset="0"/>
                <a:ea typeface="Libre Baskerville" pitchFamily="34" charset="-122"/>
                <a:cs typeface="Libre Baskerville" pitchFamily="34" charset="-120"/>
              </a:rPr>
              <a:t>Exploratory Data Analysis</a:t>
            </a:r>
            <a:endParaRPr lang="en-US" sz="4000" dirty="0">
              <a:latin typeface="Kamerik205 3" panose="020B0903030600020004" pitchFamily="34" charset="0"/>
            </a:endParaRPr>
          </a:p>
        </p:txBody>
      </p:sp>
      <p:sp>
        <p:nvSpPr>
          <p:cNvPr id="4" name="Text 2"/>
          <p:cNvSpPr/>
          <p:nvPr/>
        </p:nvSpPr>
        <p:spPr>
          <a:xfrm>
            <a:off x="811885" y="2004673"/>
            <a:ext cx="2564606" cy="320516"/>
          </a:xfrm>
          <a:prstGeom prst="rect">
            <a:avLst/>
          </a:prstGeom>
          <a:noFill/>
          <a:ln/>
        </p:spPr>
        <p:txBody>
          <a:bodyPr wrap="none" lIns="0" tIns="0" rIns="0" bIns="0" rtlCol="0" anchor="t"/>
          <a:lstStyle/>
          <a:p>
            <a:pPr>
              <a:lnSpc>
                <a:spcPts val="2500"/>
              </a:lnSpc>
            </a:pPr>
            <a:r>
              <a:rPr lang="en-US" sz="2400" dirty="0">
                <a:solidFill>
                  <a:srgbClr val="403CCF"/>
                </a:solidFill>
                <a:latin typeface="Helvetica" panose="020B0500000000000000" pitchFamily="34" charset="0"/>
                <a:ea typeface="Libre Baskerville" pitchFamily="34" charset="-122"/>
                <a:cs typeface="Libre Baskerville" pitchFamily="34" charset="-120"/>
              </a:rPr>
              <a:t>Funnel Performance (Session-Level)</a:t>
            </a:r>
            <a:endParaRPr lang="en-US" sz="2400" dirty="0">
              <a:latin typeface="Helvetica" panose="020B0500000000000000" pitchFamily="34" charset="0"/>
            </a:endParaRPr>
          </a:p>
        </p:txBody>
      </p:sp>
      <p:sp>
        <p:nvSpPr>
          <p:cNvPr id="5" name="Text 3"/>
          <p:cNvSpPr/>
          <p:nvPr/>
        </p:nvSpPr>
        <p:spPr>
          <a:xfrm>
            <a:off x="811885" y="2444457"/>
            <a:ext cx="4986747" cy="1025753"/>
          </a:xfrm>
          <a:prstGeom prst="rect">
            <a:avLst/>
          </a:prstGeom>
          <a:noFill/>
          <a:ln/>
        </p:spPr>
        <p:txBody>
          <a:bodyPr wrap="square" lIns="0" tIns="0" rIns="0" bIns="0" rtlCol="0" anchor="t"/>
          <a:lstStyle/>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Total Sessions Analyzed: 10,000</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Overall Conversion Rate: 10.8%</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Users reaching Purchase stage: 1,080 sessions</a:t>
            </a:r>
            <a:endParaRPr lang="en-US" sz="1600" dirty="0"/>
          </a:p>
        </p:txBody>
      </p:sp>
      <p:sp>
        <p:nvSpPr>
          <p:cNvPr id="9" name="Text 2">
            <a:extLst>
              <a:ext uri="{FF2B5EF4-FFF2-40B4-BE49-F238E27FC236}">
                <a16:creationId xmlns:a16="http://schemas.microsoft.com/office/drawing/2014/main" id="{B1BF3E4B-5649-3491-222A-316B9273BF71}"/>
              </a:ext>
            </a:extLst>
          </p:cNvPr>
          <p:cNvSpPr/>
          <p:nvPr/>
        </p:nvSpPr>
        <p:spPr>
          <a:xfrm>
            <a:off x="740653" y="3787890"/>
            <a:ext cx="2564606" cy="320516"/>
          </a:xfrm>
          <a:prstGeom prst="rect">
            <a:avLst/>
          </a:prstGeom>
          <a:noFill/>
          <a:ln/>
        </p:spPr>
        <p:txBody>
          <a:bodyPr wrap="none" lIns="0" tIns="0" rIns="0" bIns="0" rtlCol="0" anchor="t"/>
          <a:lstStyle/>
          <a:p>
            <a:pPr>
              <a:lnSpc>
                <a:spcPts val="2500"/>
              </a:lnSpc>
            </a:pPr>
            <a:r>
              <a:rPr lang="en-US" sz="2400" dirty="0">
                <a:solidFill>
                  <a:srgbClr val="403CCF"/>
                </a:solidFill>
                <a:latin typeface="Helvetica" panose="020B0500000000000000" pitchFamily="34" charset="0"/>
                <a:ea typeface="Libre Baskerville" pitchFamily="34" charset="-122"/>
                <a:cs typeface="Libre Baskerville" pitchFamily="34" charset="-120"/>
              </a:rPr>
              <a:t>Stage-wise Funnel Movement</a:t>
            </a:r>
            <a:endParaRPr lang="en-US" sz="2400" dirty="0">
              <a:latin typeface="Helvetica" panose="020B0500000000000000" pitchFamily="34" charset="0"/>
            </a:endParaRPr>
          </a:p>
        </p:txBody>
      </p:sp>
      <p:sp>
        <p:nvSpPr>
          <p:cNvPr id="10" name="Text 3">
            <a:extLst>
              <a:ext uri="{FF2B5EF4-FFF2-40B4-BE49-F238E27FC236}">
                <a16:creationId xmlns:a16="http://schemas.microsoft.com/office/drawing/2014/main" id="{96BDFCA6-4B75-C3F5-B067-A2CEB0647A6D}"/>
              </a:ext>
            </a:extLst>
          </p:cNvPr>
          <p:cNvSpPr/>
          <p:nvPr/>
        </p:nvSpPr>
        <p:spPr>
          <a:xfrm>
            <a:off x="811885" y="4208777"/>
            <a:ext cx="5878847" cy="1330039"/>
          </a:xfrm>
          <a:prstGeom prst="rect">
            <a:avLst/>
          </a:prstGeom>
          <a:noFill/>
          <a:ln/>
        </p:spPr>
        <p:txBody>
          <a:bodyPr wrap="square" lIns="0" tIns="0" rIns="0" bIns="0" rtlCol="0" anchor="t"/>
          <a:lstStyle/>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Browse → Add to Cart: 70.6% conversion (7,059 users)</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Add to Cart → Checkout: 49.9% conversion (3,524 users)</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Checkout → Purchase: 30.7% conversion (1,080 users)</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Largest drop-off occurs at Checkout → Purchase (69.3%)</a:t>
            </a:r>
            <a:endParaRPr lang="en-US" sz="1600" dirty="0"/>
          </a:p>
        </p:txBody>
      </p:sp>
      <p:sp>
        <p:nvSpPr>
          <p:cNvPr id="11" name="Text 2">
            <a:extLst>
              <a:ext uri="{FF2B5EF4-FFF2-40B4-BE49-F238E27FC236}">
                <a16:creationId xmlns:a16="http://schemas.microsoft.com/office/drawing/2014/main" id="{FB900207-BBD6-CF5B-5123-8BAE97B973B4}"/>
              </a:ext>
            </a:extLst>
          </p:cNvPr>
          <p:cNvSpPr/>
          <p:nvPr/>
        </p:nvSpPr>
        <p:spPr>
          <a:xfrm>
            <a:off x="811885" y="5856496"/>
            <a:ext cx="2564606" cy="320516"/>
          </a:xfrm>
          <a:prstGeom prst="rect">
            <a:avLst/>
          </a:prstGeom>
          <a:noFill/>
          <a:ln/>
        </p:spPr>
        <p:txBody>
          <a:bodyPr wrap="none" lIns="0" tIns="0" rIns="0" bIns="0" rtlCol="0" anchor="t"/>
          <a:lstStyle/>
          <a:p>
            <a:pPr>
              <a:lnSpc>
                <a:spcPts val="2500"/>
              </a:lnSpc>
            </a:pPr>
            <a:r>
              <a:rPr lang="en-US" sz="2400" dirty="0">
                <a:solidFill>
                  <a:srgbClr val="403CCF"/>
                </a:solidFill>
                <a:latin typeface="Helvetica" panose="020B0500000000000000" pitchFamily="34" charset="0"/>
                <a:ea typeface="Libre Baskerville" pitchFamily="34" charset="-122"/>
                <a:cs typeface="Libre Baskerville" pitchFamily="34" charset="-120"/>
              </a:rPr>
              <a:t>Revenue Insights</a:t>
            </a:r>
            <a:endParaRPr lang="en-US" sz="2400" dirty="0">
              <a:latin typeface="Helvetica" panose="020B0500000000000000" pitchFamily="34" charset="0"/>
            </a:endParaRPr>
          </a:p>
        </p:txBody>
      </p:sp>
      <p:sp>
        <p:nvSpPr>
          <p:cNvPr id="12" name="Text 3">
            <a:extLst>
              <a:ext uri="{FF2B5EF4-FFF2-40B4-BE49-F238E27FC236}">
                <a16:creationId xmlns:a16="http://schemas.microsoft.com/office/drawing/2014/main" id="{D14E4F1F-9679-86C5-66A4-2385087C6A0B}"/>
              </a:ext>
            </a:extLst>
          </p:cNvPr>
          <p:cNvSpPr/>
          <p:nvPr/>
        </p:nvSpPr>
        <p:spPr>
          <a:xfrm>
            <a:off x="811885" y="6302444"/>
            <a:ext cx="6135323" cy="1546560"/>
          </a:xfrm>
          <a:prstGeom prst="rect">
            <a:avLst/>
          </a:prstGeom>
          <a:noFill/>
          <a:ln/>
        </p:spPr>
        <p:txBody>
          <a:bodyPr wrap="square" lIns="0" tIns="0" rIns="0" bIns="0" rtlCol="0" anchor="t"/>
          <a:lstStyle/>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Total Revenue Generated: $1,176,405.78</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Average Order Value (AOV): $1,089.26</a:t>
            </a:r>
          </a:p>
          <a:p>
            <a:pPr marL="285750" indent="-285750">
              <a:lnSpc>
                <a:spcPts val="2450"/>
              </a:lnSpc>
              <a:buFont typeface="Arial" panose="020B0604020202020204" pitchFamily="34" charset="0"/>
              <a:buChar char="•"/>
            </a:pPr>
            <a:r>
              <a:rPr lang="en-US" sz="1600" dirty="0">
                <a:solidFill>
                  <a:srgbClr val="49495A"/>
                </a:solidFill>
                <a:latin typeface="Open Sans" pitchFamily="34" charset="0"/>
                <a:ea typeface="Open Sans" pitchFamily="34" charset="-122"/>
                <a:cs typeface="Open Sans" pitchFamily="34" charset="-120"/>
              </a:rPr>
              <a:t>Total Completed Orders: 1,080</a:t>
            </a:r>
            <a:endParaRPr lang="en-US" sz="1600" dirty="0"/>
          </a:p>
        </p:txBody>
      </p:sp>
      <p:sp>
        <p:nvSpPr>
          <p:cNvPr id="13" name="TextBox 12">
            <a:extLst>
              <a:ext uri="{FF2B5EF4-FFF2-40B4-BE49-F238E27FC236}">
                <a16:creationId xmlns:a16="http://schemas.microsoft.com/office/drawing/2014/main" id="{F2666B21-AA30-A313-A0C0-6B951D528791}"/>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04</a:t>
            </a:r>
          </a:p>
        </p:txBody>
      </p:sp>
      <p:pic>
        <p:nvPicPr>
          <p:cNvPr id="6" name="Picture 5">
            <a:extLst>
              <a:ext uri="{FF2B5EF4-FFF2-40B4-BE49-F238E27FC236}">
                <a16:creationId xmlns:a16="http://schemas.microsoft.com/office/drawing/2014/main" id="{E3A964A1-B1C8-726C-A4D0-9EB94FFBA4BD}"/>
              </a:ext>
            </a:extLst>
          </p:cNvPr>
          <p:cNvPicPr>
            <a:picLocks noChangeAspect="1"/>
          </p:cNvPicPr>
          <p:nvPr/>
        </p:nvPicPr>
        <p:blipFill>
          <a:blip r:embed="rId3"/>
          <a:stretch>
            <a:fillRect/>
          </a:stretch>
        </p:blipFill>
        <p:spPr>
          <a:xfrm>
            <a:off x="14121467" y="172472"/>
            <a:ext cx="330514" cy="330514"/>
          </a:xfrm>
          <a:prstGeom prst="rect">
            <a:avLst/>
          </a:prstGeom>
        </p:spPr>
      </p:pic>
      <p:pic>
        <p:nvPicPr>
          <p:cNvPr id="8" name="Picture 7">
            <a:extLst>
              <a:ext uri="{FF2B5EF4-FFF2-40B4-BE49-F238E27FC236}">
                <a16:creationId xmlns:a16="http://schemas.microsoft.com/office/drawing/2014/main" id="{CFC9E76A-327C-A4EF-D021-153AA89C3562}"/>
              </a:ext>
            </a:extLst>
          </p:cNvPr>
          <p:cNvPicPr>
            <a:picLocks noChangeAspect="1"/>
          </p:cNvPicPr>
          <p:nvPr/>
        </p:nvPicPr>
        <p:blipFill>
          <a:blip r:embed="rId4"/>
          <a:stretch>
            <a:fillRect/>
          </a:stretch>
        </p:blipFill>
        <p:spPr>
          <a:xfrm>
            <a:off x="6512312" y="2004673"/>
            <a:ext cx="7553922" cy="509757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1"/>
          <p:cNvSpPr/>
          <p:nvPr/>
        </p:nvSpPr>
        <p:spPr>
          <a:xfrm>
            <a:off x="3239866" y="410240"/>
            <a:ext cx="6812280" cy="447794"/>
          </a:xfrm>
          <a:prstGeom prst="rect">
            <a:avLst/>
          </a:prstGeom>
          <a:noFill/>
          <a:ln/>
        </p:spPr>
        <p:txBody>
          <a:bodyPr wrap="none" lIns="0" tIns="0" rIns="0" bIns="0" rtlCol="0" anchor="t"/>
          <a:lstStyle/>
          <a:p>
            <a:pPr marL="0" indent="0" algn="l">
              <a:lnSpc>
                <a:spcPts val="3500"/>
              </a:lnSpc>
              <a:buNone/>
            </a:pPr>
            <a:r>
              <a:rPr lang="en-US" sz="3200" dirty="0">
                <a:solidFill>
                  <a:srgbClr val="403CCF"/>
                </a:solidFill>
                <a:latin typeface="Kamerik205 3" panose="020B0903030600020004" pitchFamily="34" charset="0"/>
                <a:ea typeface="Libre Baskerville" pitchFamily="34" charset="-122"/>
                <a:cs typeface="Libre Baskerville" pitchFamily="34" charset="-120"/>
              </a:rPr>
              <a:t>User Funnel Performance Dashboard</a:t>
            </a:r>
            <a:endParaRPr lang="en-US" sz="3200" dirty="0">
              <a:latin typeface="Kamerik205 3" panose="020B0903030600020004" pitchFamily="34" charset="0"/>
            </a:endParaRPr>
          </a:p>
        </p:txBody>
      </p:sp>
      <p:pic>
        <p:nvPicPr>
          <p:cNvPr id="19" name="Picture 18">
            <a:extLst>
              <a:ext uri="{FF2B5EF4-FFF2-40B4-BE49-F238E27FC236}">
                <a16:creationId xmlns:a16="http://schemas.microsoft.com/office/drawing/2014/main" id="{86DB60A6-4E87-1B8F-EB99-A0FD0382392C}"/>
              </a:ext>
            </a:extLst>
          </p:cNvPr>
          <p:cNvPicPr>
            <a:picLocks noChangeAspect="1"/>
          </p:cNvPicPr>
          <p:nvPr/>
        </p:nvPicPr>
        <p:blipFill>
          <a:blip r:embed="rId3"/>
          <a:stretch>
            <a:fillRect/>
          </a:stretch>
        </p:blipFill>
        <p:spPr>
          <a:xfrm>
            <a:off x="1510107" y="1231371"/>
            <a:ext cx="11409223" cy="6392200"/>
          </a:xfrm>
          <a:prstGeom prst="rect">
            <a:avLst/>
          </a:prstGeom>
          <a:ln w="28575">
            <a:solidFill>
              <a:schemeClr val="tx1"/>
            </a:solidFill>
          </a:ln>
        </p:spPr>
      </p:pic>
      <p:sp>
        <p:nvSpPr>
          <p:cNvPr id="21" name="TextBox 20">
            <a:extLst>
              <a:ext uri="{FF2B5EF4-FFF2-40B4-BE49-F238E27FC236}">
                <a16:creationId xmlns:a16="http://schemas.microsoft.com/office/drawing/2014/main" id="{CD549E04-C1D1-9AC1-058C-4D7A81C9603C}"/>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05</a:t>
            </a:r>
          </a:p>
        </p:txBody>
      </p:sp>
      <p:pic>
        <p:nvPicPr>
          <p:cNvPr id="4" name="Picture 3">
            <a:extLst>
              <a:ext uri="{FF2B5EF4-FFF2-40B4-BE49-F238E27FC236}">
                <a16:creationId xmlns:a16="http://schemas.microsoft.com/office/drawing/2014/main" id="{E93D9B26-7788-4B32-7272-D31E0E3B4574}"/>
              </a:ext>
            </a:extLst>
          </p:cNvPr>
          <p:cNvPicPr>
            <a:picLocks noChangeAspect="1"/>
          </p:cNvPicPr>
          <p:nvPr/>
        </p:nvPicPr>
        <p:blipFill>
          <a:blip r:embed="rId4"/>
          <a:stretch>
            <a:fillRect/>
          </a:stretch>
        </p:blipFill>
        <p:spPr>
          <a:xfrm>
            <a:off x="14025359" y="144471"/>
            <a:ext cx="426622" cy="4266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1"/>
          <p:cNvSpPr/>
          <p:nvPr/>
        </p:nvSpPr>
        <p:spPr>
          <a:xfrm>
            <a:off x="4380667" y="362674"/>
            <a:ext cx="5540931" cy="542925"/>
          </a:xfrm>
          <a:prstGeom prst="rect">
            <a:avLst/>
          </a:prstGeom>
          <a:noFill/>
          <a:ln/>
        </p:spPr>
        <p:txBody>
          <a:bodyPr wrap="none" lIns="0" tIns="0" rIns="0" bIns="0" rtlCol="0" anchor="t"/>
          <a:lstStyle/>
          <a:p>
            <a:pPr marL="0" indent="0" algn="l">
              <a:lnSpc>
                <a:spcPts val="4250"/>
              </a:lnSpc>
              <a:buNone/>
            </a:pPr>
            <a:r>
              <a:rPr lang="en-US" sz="3200" dirty="0">
                <a:solidFill>
                  <a:srgbClr val="403CCF"/>
                </a:solidFill>
                <a:latin typeface="Kamerik205 3" panose="020B0903030600020004" pitchFamily="34" charset="0"/>
                <a:ea typeface="Libre Baskerville" pitchFamily="34" charset="-122"/>
                <a:cs typeface="Libre Baskerville" pitchFamily="34" charset="-120"/>
              </a:rPr>
              <a:t>Funnel Drop Diagnostics</a:t>
            </a:r>
            <a:endParaRPr lang="en-US" sz="3200" dirty="0">
              <a:latin typeface="Kamerik205 3" panose="020B0903030600020004" pitchFamily="34" charset="0"/>
            </a:endParaRPr>
          </a:p>
        </p:txBody>
      </p:sp>
      <p:pic>
        <p:nvPicPr>
          <p:cNvPr id="12" name="Picture 11">
            <a:extLst>
              <a:ext uri="{FF2B5EF4-FFF2-40B4-BE49-F238E27FC236}">
                <a16:creationId xmlns:a16="http://schemas.microsoft.com/office/drawing/2014/main" id="{E041E06D-692F-16BF-B58C-12CBE9DD1128}"/>
              </a:ext>
            </a:extLst>
          </p:cNvPr>
          <p:cNvPicPr>
            <a:picLocks noChangeAspect="1"/>
          </p:cNvPicPr>
          <p:nvPr/>
        </p:nvPicPr>
        <p:blipFill>
          <a:blip r:embed="rId3"/>
          <a:srcRect r="2865"/>
          <a:stretch>
            <a:fillRect/>
          </a:stretch>
        </p:blipFill>
        <p:spPr>
          <a:xfrm>
            <a:off x="1589876" y="1149506"/>
            <a:ext cx="11122514" cy="6420746"/>
          </a:xfrm>
          <a:prstGeom prst="rect">
            <a:avLst/>
          </a:prstGeom>
          <a:ln w="28575">
            <a:solidFill>
              <a:schemeClr val="tx1"/>
            </a:solidFill>
          </a:ln>
        </p:spPr>
      </p:pic>
      <p:sp>
        <p:nvSpPr>
          <p:cNvPr id="13" name="TextBox 12">
            <a:extLst>
              <a:ext uri="{FF2B5EF4-FFF2-40B4-BE49-F238E27FC236}">
                <a16:creationId xmlns:a16="http://schemas.microsoft.com/office/drawing/2014/main" id="{CB8C6657-F845-C9FC-D87E-0C7037BE4B43}"/>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06</a:t>
            </a:r>
          </a:p>
        </p:txBody>
      </p:sp>
      <p:pic>
        <p:nvPicPr>
          <p:cNvPr id="2" name="Picture 1">
            <a:extLst>
              <a:ext uri="{FF2B5EF4-FFF2-40B4-BE49-F238E27FC236}">
                <a16:creationId xmlns:a16="http://schemas.microsoft.com/office/drawing/2014/main" id="{2C6F7007-11F0-D535-CDE0-0D799F06DF79}"/>
              </a:ext>
            </a:extLst>
          </p:cNvPr>
          <p:cNvPicPr>
            <a:picLocks noChangeAspect="1"/>
          </p:cNvPicPr>
          <p:nvPr/>
        </p:nvPicPr>
        <p:blipFill>
          <a:blip r:embed="rId4"/>
          <a:stretch>
            <a:fillRect/>
          </a:stretch>
        </p:blipFill>
        <p:spPr>
          <a:xfrm>
            <a:off x="14025359" y="144471"/>
            <a:ext cx="426622" cy="4266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1"/>
          <p:cNvSpPr/>
          <p:nvPr/>
        </p:nvSpPr>
        <p:spPr>
          <a:xfrm>
            <a:off x="680382" y="869161"/>
            <a:ext cx="8198525" cy="708779"/>
          </a:xfrm>
          <a:prstGeom prst="rect">
            <a:avLst/>
          </a:prstGeom>
          <a:noFill/>
          <a:ln/>
        </p:spPr>
        <p:txBody>
          <a:bodyPr wrap="none" lIns="0" tIns="0" rIns="0" bIns="0" rtlCol="0" anchor="t"/>
          <a:lstStyle/>
          <a:p>
            <a:pPr marL="0" indent="0" algn="l">
              <a:lnSpc>
                <a:spcPts val="5550"/>
              </a:lnSpc>
              <a:buNone/>
            </a:pPr>
            <a:r>
              <a:rPr lang="en-US" sz="3600" dirty="0">
                <a:solidFill>
                  <a:srgbClr val="403CCF"/>
                </a:solidFill>
                <a:latin typeface="Kamerik205 3" panose="020B0903030600020004" pitchFamily="34" charset="0"/>
                <a:ea typeface="Libre Baskerville" pitchFamily="34" charset="-122"/>
                <a:cs typeface="Libre Baskerville" pitchFamily="34" charset="-120"/>
              </a:rPr>
              <a:t>Strategic Recommendations</a:t>
            </a:r>
            <a:endParaRPr lang="en-US" sz="3600" dirty="0">
              <a:latin typeface="Kamerik205 3" panose="020B0903030600020004" pitchFamily="34" charset="0"/>
            </a:endParaRPr>
          </a:p>
        </p:txBody>
      </p:sp>
      <p:sp>
        <p:nvSpPr>
          <p:cNvPr id="4" name="Text 2"/>
          <p:cNvSpPr/>
          <p:nvPr/>
        </p:nvSpPr>
        <p:spPr>
          <a:xfrm>
            <a:off x="453568" y="2310809"/>
            <a:ext cx="226814" cy="184309"/>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01</a:t>
            </a:r>
            <a:endParaRPr lang="en-US" sz="1750" dirty="0"/>
          </a:p>
        </p:txBody>
      </p:sp>
      <p:pic>
        <p:nvPicPr>
          <p:cNvPr id="5" name="Image 0" descr="preencoded.png"/>
          <p:cNvPicPr>
            <a:picLocks noChangeAspect="1"/>
          </p:cNvPicPr>
          <p:nvPr/>
        </p:nvPicPr>
        <p:blipFill>
          <a:blip r:embed="rId3"/>
          <a:stretch>
            <a:fillRect/>
          </a:stretch>
        </p:blipFill>
        <p:spPr>
          <a:xfrm>
            <a:off x="793790" y="2860834"/>
            <a:ext cx="6407944" cy="30480"/>
          </a:xfrm>
          <a:prstGeom prst="rect">
            <a:avLst/>
          </a:prstGeom>
        </p:spPr>
      </p:pic>
      <p:sp>
        <p:nvSpPr>
          <p:cNvPr id="6" name="Text 3"/>
          <p:cNvSpPr/>
          <p:nvPr/>
        </p:nvSpPr>
        <p:spPr>
          <a:xfrm>
            <a:off x="821556" y="2341768"/>
            <a:ext cx="5672018" cy="354330"/>
          </a:xfrm>
          <a:prstGeom prst="rect">
            <a:avLst/>
          </a:prstGeom>
          <a:noFill/>
          <a:ln/>
        </p:spPr>
        <p:txBody>
          <a:bodyPr wrap="none" lIns="0" tIns="0" rIns="0" bIns="0" rtlCol="0" anchor="t"/>
          <a:lstStyle/>
          <a:p>
            <a:pPr>
              <a:lnSpc>
                <a:spcPts val="2750"/>
              </a:lnSpc>
            </a:pPr>
            <a:r>
              <a:rPr lang="en-US" sz="2400" dirty="0">
                <a:solidFill>
                  <a:srgbClr val="49495A"/>
                </a:solidFill>
                <a:latin typeface="Helvetica" panose="020B0500000000000000" pitchFamily="34" charset="0"/>
                <a:ea typeface="Libre Baskerville" pitchFamily="34" charset="-122"/>
                <a:cs typeface="Libre Baskerville" pitchFamily="34" charset="-120"/>
              </a:rPr>
              <a:t>Improve Checkout-to-Purchase Conversion</a:t>
            </a:r>
            <a:endParaRPr lang="en-US" sz="2400" dirty="0">
              <a:latin typeface="Helvetica" panose="020B0500000000000000" pitchFamily="34" charset="0"/>
            </a:endParaRPr>
          </a:p>
        </p:txBody>
      </p:sp>
      <p:sp>
        <p:nvSpPr>
          <p:cNvPr id="7" name="Text 4"/>
          <p:cNvSpPr/>
          <p:nvPr/>
        </p:nvSpPr>
        <p:spPr>
          <a:xfrm>
            <a:off x="821557" y="2906269"/>
            <a:ext cx="5986152" cy="1826842"/>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dirty="0">
                <a:latin typeface="Open Sans" panose="020B0606030504020204" pitchFamily="34" charset="0"/>
                <a:ea typeface="Open Sans" panose="020B0606030504020204" pitchFamily="34" charset="0"/>
                <a:cs typeface="Open Sans" panose="020B0606030504020204" pitchFamily="34" charset="0"/>
              </a:rPr>
              <a:t>The largest drop-off occurs at the final stage of the funnel.</a:t>
            </a:r>
          </a:p>
          <a:p>
            <a:pPr marL="285750" indent="-285750">
              <a:lnSpc>
                <a:spcPts val="2850"/>
              </a:lnSpc>
              <a:buFont typeface="Arial" panose="020B0604020202020204" pitchFamily="34" charset="0"/>
              <a:buChar char="•"/>
            </a:pPr>
            <a:r>
              <a:rPr lang="en-US" sz="1750" dirty="0">
                <a:latin typeface="Open Sans" panose="020B0606030504020204" pitchFamily="34" charset="0"/>
                <a:ea typeface="Open Sans" panose="020B0606030504020204" pitchFamily="34" charset="0"/>
                <a:cs typeface="Open Sans" panose="020B0606030504020204" pitchFamily="34" charset="0"/>
              </a:rPr>
              <a:t>Simplify the checkout flow by reducing steps, enabling guest checkout, and improving payment reliability to minimize friction.</a:t>
            </a:r>
          </a:p>
        </p:txBody>
      </p:sp>
      <p:sp>
        <p:nvSpPr>
          <p:cNvPr id="8" name="Text 5"/>
          <p:cNvSpPr/>
          <p:nvPr/>
        </p:nvSpPr>
        <p:spPr>
          <a:xfrm>
            <a:off x="7231458" y="2341253"/>
            <a:ext cx="286262" cy="335142"/>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02</a:t>
            </a:r>
            <a:endParaRPr lang="en-US" sz="1750" dirty="0"/>
          </a:p>
        </p:txBody>
      </p:sp>
      <p:pic>
        <p:nvPicPr>
          <p:cNvPr id="9" name="Image 1" descr="preencoded.png"/>
          <p:cNvPicPr>
            <a:picLocks noChangeAspect="1"/>
          </p:cNvPicPr>
          <p:nvPr/>
        </p:nvPicPr>
        <p:blipFill>
          <a:blip r:embed="rId3"/>
          <a:stretch>
            <a:fillRect/>
          </a:stretch>
        </p:blipFill>
        <p:spPr>
          <a:xfrm>
            <a:off x="7428548" y="2860834"/>
            <a:ext cx="6408063" cy="30480"/>
          </a:xfrm>
          <a:prstGeom prst="rect">
            <a:avLst/>
          </a:prstGeom>
        </p:spPr>
      </p:pic>
      <p:sp>
        <p:nvSpPr>
          <p:cNvPr id="10" name="Text 6"/>
          <p:cNvSpPr/>
          <p:nvPr/>
        </p:nvSpPr>
        <p:spPr>
          <a:xfrm>
            <a:off x="7690612" y="2341768"/>
            <a:ext cx="4840843" cy="354330"/>
          </a:xfrm>
          <a:prstGeom prst="rect">
            <a:avLst/>
          </a:prstGeom>
          <a:noFill/>
          <a:ln/>
        </p:spPr>
        <p:txBody>
          <a:bodyPr wrap="none" lIns="0" tIns="0" rIns="0" bIns="0" rtlCol="0" anchor="t"/>
          <a:lstStyle/>
          <a:p>
            <a:pPr>
              <a:lnSpc>
                <a:spcPts val="2750"/>
              </a:lnSpc>
            </a:pPr>
            <a:r>
              <a:rPr lang="en-US" sz="2400" dirty="0">
                <a:solidFill>
                  <a:srgbClr val="49495A"/>
                </a:solidFill>
                <a:latin typeface="Helvetica" panose="020B0500000000000000" pitchFamily="34" charset="0"/>
                <a:ea typeface="Libre Baskerville" pitchFamily="34" charset="-122"/>
                <a:cs typeface="Libre Baskerville" pitchFamily="34" charset="-120"/>
              </a:rPr>
              <a:t>Strengthen Add-to-Cart Engagement</a:t>
            </a:r>
            <a:endParaRPr lang="en-US" sz="2400" dirty="0">
              <a:latin typeface="Helvetica" panose="020B0500000000000000" pitchFamily="34" charset="0"/>
            </a:endParaRPr>
          </a:p>
        </p:txBody>
      </p:sp>
      <p:sp>
        <p:nvSpPr>
          <p:cNvPr id="11" name="Text 7"/>
          <p:cNvSpPr/>
          <p:nvPr/>
        </p:nvSpPr>
        <p:spPr>
          <a:xfrm>
            <a:off x="7690612" y="2925091"/>
            <a:ext cx="6521470" cy="1582704"/>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dirty="0">
                <a:latin typeface="Open Sans" panose="020B0606030504020204" pitchFamily="34" charset="0"/>
                <a:ea typeface="Open Sans" panose="020B0606030504020204" pitchFamily="34" charset="0"/>
                <a:cs typeface="Open Sans" panose="020B0606030504020204" pitchFamily="34" charset="0"/>
              </a:rPr>
              <a:t>A significant drop is observed between Add to Cart and Checkout.</a:t>
            </a:r>
          </a:p>
          <a:p>
            <a:pPr marL="285750" indent="-285750">
              <a:lnSpc>
                <a:spcPts val="2850"/>
              </a:lnSpc>
              <a:buFont typeface="Arial" panose="020B0604020202020204" pitchFamily="34" charset="0"/>
              <a:buChar char="•"/>
            </a:pPr>
            <a:r>
              <a:rPr lang="en-US" sz="1750" dirty="0">
                <a:latin typeface="Open Sans" panose="020B0606030504020204" pitchFamily="34" charset="0"/>
                <a:ea typeface="Open Sans" panose="020B0606030504020204" pitchFamily="34" charset="0"/>
                <a:cs typeface="Open Sans" panose="020B0606030504020204" pitchFamily="34" charset="0"/>
              </a:rPr>
              <a:t>Use clear pricing, transparent shipping costs, and cart reminders to encourage users to proceed further.</a:t>
            </a:r>
          </a:p>
        </p:txBody>
      </p:sp>
      <p:sp>
        <p:nvSpPr>
          <p:cNvPr id="12" name="Text 8"/>
          <p:cNvSpPr/>
          <p:nvPr/>
        </p:nvSpPr>
        <p:spPr>
          <a:xfrm>
            <a:off x="396076" y="518492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03</a:t>
            </a:r>
            <a:endParaRPr lang="en-US" sz="1750" dirty="0"/>
          </a:p>
        </p:txBody>
      </p:sp>
      <p:pic>
        <p:nvPicPr>
          <p:cNvPr id="13" name="Image 2" descr="preencoded.png"/>
          <p:cNvPicPr>
            <a:picLocks noChangeAspect="1"/>
          </p:cNvPicPr>
          <p:nvPr/>
        </p:nvPicPr>
        <p:blipFill>
          <a:blip r:embed="rId3"/>
          <a:stretch>
            <a:fillRect/>
          </a:stretch>
        </p:blipFill>
        <p:spPr>
          <a:xfrm>
            <a:off x="793790" y="5343525"/>
            <a:ext cx="6407944" cy="30480"/>
          </a:xfrm>
          <a:prstGeom prst="rect">
            <a:avLst/>
          </a:prstGeom>
        </p:spPr>
      </p:pic>
      <p:sp>
        <p:nvSpPr>
          <p:cNvPr id="14" name="Text 9"/>
          <p:cNvSpPr/>
          <p:nvPr/>
        </p:nvSpPr>
        <p:spPr>
          <a:xfrm>
            <a:off x="764066" y="5196840"/>
            <a:ext cx="3522345" cy="354330"/>
          </a:xfrm>
          <a:prstGeom prst="rect">
            <a:avLst/>
          </a:prstGeom>
          <a:noFill/>
          <a:ln/>
        </p:spPr>
        <p:txBody>
          <a:bodyPr wrap="none" lIns="0" tIns="0" rIns="0" bIns="0" rtlCol="0" anchor="t"/>
          <a:lstStyle/>
          <a:p>
            <a:pPr>
              <a:lnSpc>
                <a:spcPts val="2750"/>
              </a:lnSpc>
            </a:pPr>
            <a:r>
              <a:rPr lang="en-US" sz="2400" dirty="0">
                <a:solidFill>
                  <a:srgbClr val="49495A"/>
                </a:solidFill>
                <a:latin typeface="Helvetica" panose="020B0500000000000000" pitchFamily="34" charset="0"/>
                <a:ea typeface="Libre Baskerville" pitchFamily="34" charset="-122"/>
                <a:cs typeface="Libre Baskerville" pitchFamily="34" charset="-120"/>
              </a:rPr>
              <a:t>Optimize Channel Performance</a:t>
            </a:r>
            <a:endParaRPr lang="en-US" sz="2400" dirty="0">
              <a:latin typeface="Helvetica" panose="020B0500000000000000" pitchFamily="34" charset="0"/>
            </a:endParaRPr>
          </a:p>
        </p:txBody>
      </p:sp>
      <p:sp>
        <p:nvSpPr>
          <p:cNvPr id="15" name="Text 10"/>
          <p:cNvSpPr/>
          <p:nvPr/>
        </p:nvSpPr>
        <p:spPr>
          <a:xfrm>
            <a:off x="764066" y="5726646"/>
            <a:ext cx="6407944" cy="1577095"/>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dirty="0">
                <a:latin typeface="Open Sans" pitchFamily="34" charset="0"/>
                <a:ea typeface="Open Sans" pitchFamily="34" charset="-122"/>
                <a:cs typeface="Open Sans" pitchFamily="34" charset="-120"/>
              </a:rPr>
              <a:t>Focus marketing spend on channels that drive higher-quality sessions rather than just higher traffic volume.</a:t>
            </a:r>
          </a:p>
          <a:p>
            <a:pPr marL="285750" indent="-285750">
              <a:lnSpc>
                <a:spcPts val="2850"/>
              </a:lnSpc>
              <a:buFont typeface="Arial" panose="020B0604020202020204" pitchFamily="34" charset="0"/>
              <a:buChar char="•"/>
            </a:pPr>
            <a:r>
              <a:rPr lang="en-US" sz="1750" dirty="0">
                <a:latin typeface="Open Sans" panose="020B0606030504020204" pitchFamily="34" charset="0"/>
                <a:ea typeface="Open Sans" panose="020B0606030504020204" pitchFamily="34" charset="0"/>
                <a:cs typeface="Open Sans" panose="020B0606030504020204" pitchFamily="34" charset="0"/>
              </a:rPr>
              <a:t>Reduce investment in channels with high bounce rates and low progression through the funnel.</a:t>
            </a:r>
          </a:p>
        </p:txBody>
      </p:sp>
      <p:sp>
        <p:nvSpPr>
          <p:cNvPr id="16" name="Text 11"/>
          <p:cNvSpPr/>
          <p:nvPr/>
        </p:nvSpPr>
        <p:spPr>
          <a:xfrm>
            <a:off x="7236984" y="518492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04</a:t>
            </a:r>
            <a:endParaRPr lang="en-US" sz="1750" dirty="0"/>
          </a:p>
        </p:txBody>
      </p:sp>
      <p:pic>
        <p:nvPicPr>
          <p:cNvPr id="17" name="Image 3" descr="preencoded.png"/>
          <p:cNvPicPr>
            <a:picLocks noChangeAspect="1"/>
          </p:cNvPicPr>
          <p:nvPr/>
        </p:nvPicPr>
        <p:blipFill>
          <a:blip r:embed="rId3"/>
          <a:stretch>
            <a:fillRect/>
          </a:stretch>
        </p:blipFill>
        <p:spPr>
          <a:xfrm>
            <a:off x="7428548" y="5343525"/>
            <a:ext cx="6408063" cy="30480"/>
          </a:xfrm>
          <a:prstGeom prst="rect">
            <a:avLst/>
          </a:prstGeom>
        </p:spPr>
      </p:pic>
      <p:sp>
        <p:nvSpPr>
          <p:cNvPr id="18" name="Text 12"/>
          <p:cNvSpPr/>
          <p:nvPr/>
        </p:nvSpPr>
        <p:spPr>
          <a:xfrm>
            <a:off x="7690612" y="5196840"/>
            <a:ext cx="4435078" cy="354330"/>
          </a:xfrm>
          <a:prstGeom prst="rect">
            <a:avLst/>
          </a:prstGeom>
          <a:noFill/>
          <a:ln/>
        </p:spPr>
        <p:txBody>
          <a:bodyPr wrap="none" lIns="0" tIns="0" rIns="0" bIns="0" rtlCol="0" anchor="t"/>
          <a:lstStyle/>
          <a:p>
            <a:pPr>
              <a:lnSpc>
                <a:spcPts val="2750"/>
              </a:lnSpc>
            </a:pPr>
            <a:r>
              <a:rPr lang="en-US" sz="2400" dirty="0">
                <a:solidFill>
                  <a:srgbClr val="49495A"/>
                </a:solidFill>
                <a:latin typeface="Helvetica" panose="020B0500000000000000" pitchFamily="34" charset="0"/>
                <a:ea typeface="Libre Baskerville" pitchFamily="34" charset="-122"/>
                <a:cs typeface="Libre Baskerville" pitchFamily="34" charset="-120"/>
              </a:rPr>
              <a:t>Leverage High-Value Sessions</a:t>
            </a:r>
            <a:endParaRPr lang="en-US" sz="2400" dirty="0">
              <a:latin typeface="Helvetica" panose="020B0500000000000000" pitchFamily="34" charset="0"/>
            </a:endParaRPr>
          </a:p>
        </p:txBody>
      </p:sp>
      <p:sp>
        <p:nvSpPr>
          <p:cNvPr id="19" name="Text 13"/>
          <p:cNvSpPr/>
          <p:nvPr/>
        </p:nvSpPr>
        <p:spPr>
          <a:xfrm>
            <a:off x="7690612" y="5726646"/>
            <a:ext cx="6408063" cy="1731274"/>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dirty="0">
                <a:latin typeface="Open Sans" pitchFamily="34" charset="0"/>
                <a:ea typeface="Open Sans" pitchFamily="34" charset="-122"/>
                <a:cs typeface="Open Sans" pitchFamily="34" charset="-120"/>
              </a:rPr>
              <a:t>Revenue per session increases substantially at deeper funnel stages.</a:t>
            </a:r>
          </a:p>
          <a:p>
            <a:pPr marL="285750" indent="-285750">
              <a:lnSpc>
                <a:spcPts val="2850"/>
              </a:lnSpc>
              <a:buFont typeface="Arial" panose="020B0604020202020204" pitchFamily="34" charset="0"/>
              <a:buChar char="•"/>
            </a:pPr>
            <a:r>
              <a:rPr lang="en-US" sz="1750" dirty="0">
                <a:latin typeface="Open Sans" pitchFamily="34" charset="0"/>
                <a:ea typeface="Open Sans" pitchFamily="34" charset="-122"/>
                <a:cs typeface="Open Sans" pitchFamily="34" charset="-120"/>
              </a:rPr>
              <a:t>Retarget users who reach Add to Cart or Checkout using personalized offers and remarketing campaigns to maximize conversion.</a:t>
            </a:r>
          </a:p>
          <a:p>
            <a:pPr>
              <a:lnSpc>
                <a:spcPts val="2850"/>
              </a:lnSpc>
            </a:pPr>
            <a:endParaRPr lang="en-US" sz="1600" dirty="0"/>
          </a:p>
        </p:txBody>
      </p:sp>
      <p:sp>
        <p:nvSpPr>
          <p:cNvPr id="26" name="TextBox 25">
            <a:extLst>
              <a:ext uri="{FF2B5EF4-FFF2-40B4-BE49-F238E27FC236}">
                <a16:creationId xmlns:a16="http://schemas.microsoft.com/office/drawing/2014/main" id="{4B50414C-009F-E9C2-67E6-EA354C16E39B}"/>
              </a:ext>
            </a:extLst>
          </p:cNvPr>
          <p:cNvSpPr txBox="1"/>
          <p:nvPr/>
        </p:nvSpPr>
        <p:spPr>
          <a:xfrm>
            <a:off x="178419" y="172472"/>
            <a:ext cx="613317" cy="461665"/>
          </a:xfrm>
          <a:prstGeom prst="rect">
            <a:avLst/>
          </a:prstGeom>
          <a:noFill/>
        </p:spPr>
        <p:txBody>
          <a:bodyPr wrap="square" rtlCol="0">
            <a:spAutoFit/>
          </a:bodyPr>
          <a:lstStyle/>
          <a:p>
            <a:r>
              <a:rPr lang="en-IN" sz="2400" dirty="0">
                <a:solidFill>
                  <a:srgbClr val="403CCF"/>
                </a:solidFill>
                <a:latin typeface="Kamerik205 3" panose="020B0903030600020004" pitchFamily="34" charset="0"/>
              </a:rPr>
              <a:t>08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002966" cy="8229600"/>
          </a:xfrm>
          <a:prstGeom prst="rect">
            <a:avLst/>
          </a:prstGeom>
        </p:spPr>
      </p:pic>
      <p:sp>
        <p:nvSpPr>
          <p:cNvPr id="3" name="Text 0"/>
          <p:cNvSpPr/>
          <p:nvPr/>
        </p:nvSpPr>
        <p:spPr>
          <a:xfrm>
            <a:off x="7627436" y="3883316"/>
            <a:ext cx="6431094" cy="789045"/>
          </a:xfrm>
          <a:prstGeom prst="rect">
            <a:avLst/>
          </a:prstGeom>
          <a:noFill/>
          <a:ln/>
        </p:spPr>
        <p:txBody>
          <a:bodyPr wrap="square" lIns="0" tIns="0" rIns="0" bIns="0" rtlCol="0" anchor="t"/>
          <a:lstStyle/>
          <a:p>
            <a:pPr marL="0" indent="0" algn="ctr">
              <a:lnSpc>
                <a:spcPts val="5150"/>
              </a:lnSpc>
              <a:buNone/>
            </a:pPr>
            <a:r>
              <a:rPr lang="en-US" sz="6600" dirty="0">
                <a:solidFill>
                  <a:srgbClr val="403CCF"/>
                </a:solidFill>
                <a:latin typeface="Kamerik205 3" panose="020B0903030600020004" pitchFamily="34" charset="0"/>
                <a:ea typeface="Libre Baskerville" pitchFamily="34" charset="-122"/>
                <a:cs typeface="Libre Baskerville" pitchFamily="34" charset="-120"/>
              </a:rPr>
              <a:t>Thank You</a:t>
            </a:r>
            <a:endParaRPr lang="en-US" sz="6600" dirty="0">
              <a:latin typeface="Kamerik205 3" panose="020B09030306000200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330</TotalTime>
  <Words>649</Words>
  <Application>Microsoft Office PowerPoint</Application>
  <PresentationFormat>Custom</PresentationFormat>
  <Paragraphs>79</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Helvetica</vt:lpstr>
      <vt:lpstr>Open Sans</vt:lpstr>
      <vt:lpstr>Libre Baskerville</vt:lpstr>
      <vt:lpstr>Arial</vt:lpstr>
      <vt:lpstr>Libre Baskerville Light</vt:lpstr>
      <vt:lpstr>Kamerik205 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user</dc:creator>
  <cp:lastModifiedBy>Rohit Das</cp:lastModifiedBy>
  <cp:revision>11</cp:revision>
  <dcterms:created xsi:type="dcterms:W3CDTF">2026-02-03T15:45:20Z</dcterms:created>
  <dcterms:modified xsi:type="dcterms:W3CDTF">2026-02-06T07:16:17Z</dcterms:modified>
</cp:coreProperties>
</file>